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70" r:id="rId2"/>
  </p:sldMasterIdLst>
  <p:notesMasterIdLst>
    <p:notesMasterId r:id="rId12"/>
  </p:notesMasterIdLst>
  <p:sldIdLst>
    <p:sldId id="256" r:id="rId3"/>
    <p:sldId id="311" r:id="rId4"/>
    <p:sldId id="361" r:id="rId5"/>
    <p:sldId id="356" r:id="rId6"/>
    <p:sldId id="357" r:id="rId7"/>
    <p:sldId id="358" r:id="rId8"/>
    <p:sldId id="359" r:id="rId9"/>
    <p:sldId id="360" r:id="rId10"/>
    <p:sldId id="362" r:id="rId11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13"/>
      <p:bold r:id="rId14"/>
      <p:italic r:id="rId15"/>
      <p:boldItalic r:id="rId16"/>
    </p:embeddedFont>
    <p:embeddedFont>
      <p:font typeface="Ubuntu" panose="020B0604020202020204" charset="0"/>
      <p:regular r:id="rId17"/>
      <p:bold r:id="rId18"/>
      <p:italic r:id="rId19"/>
      <p:boldItalic r:id="rId20"/>
    </p:embeddedFont>
    <p:embeddedFont>
      <p:font typeface="MS PGothic" panose="020B0600070205080204" pitchFamily="34" charset="-128"/>
      <p:regular r:id="rId21"/>
    </p:embeddedFont>
    <p:embeddedFont>
      <p:font typeface="MS PGothic" panose="020B0600070205080204" pitchFamily="3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orient="horz" pos="4020">
          <p15:clr>
            <a:srgbClr val="000000"/>
          </p15:clr>
        </p15:guide>
        <p15:guide id="3" orient="horz" pos="663">
          <p15:clr>
            <a:srgbClr val="000000"/>
          </p15:clr>
        </p15:guide>
        <p15:guide id="4" pos="2880">
          <p15:clr>
            <a:srgbClr val="000000"/>
          </p15:clr>
        </p15:guide>
        <p15:guide id="5" pos="204">
          <p15:clr>
            <a:srgbClr val="000000"/>
          </p15:clr>
        </p15:guide>
        <p15:guide id="6" pos="5284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37" autoAdjust="0"/>
  </p:normalViewPr>
  <p:slideViewPr>
    <p:cSldViewPr snapToGrid="0">
      <p:cViewPr varScale="1">
        <p:scale>
          <a:sx n="102" d="100"/>
          <a:sy n="102" d="100"/>
        </p:scale>
        <p:origin x="1884" y="108"/>
      </p:cViewPr>
      <p:guideLst>
        <p:guide orient="horz" pos="2160"/>
        <p:guide orient="horz" pos="4020"/>
        <p:guide orient="horz" pos="663"/>
        <p:guide pos="2880"/>
        <p:guide pos="204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91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Innovation:  Daylighting, Ventilation, Comfort,</a:t>
            </a:r>
            <a:r>
              <a:rPr lang="en-US" baseline="0" dirty="0" smtClean="0"/>
              <a:t> Thermal Performance, New Materials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 smtClean="0"/>
              <a:t>Schedule: City requirements, Very quick ‘go’ periods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 smtClean="0"/>
              <a:t>Budget:  Rising price of materials, global supply chains, rising price of labor</a:t>
            </a: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9939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Conceptual:  Is</a:t>
            </a:r>
            <a:r>
              <a:rPr lang="en-US" baseline="0" dirty="0" smtClean="0"/>
              <a:t> there ‘something there’?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 smtClean="0"/>
              <a:t>Technical:  Upon closer study. the concept continues to work in principle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 smtClean="0"/>
              <a:t>Operational:  Lead times, vetted pricing pose no threats.  All stakeholders understand and agree on any risks &amp; expectations</a:t>
            </a: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386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Roles &amp; Responsibilities:  Design-assist</a:t>
            </a:r>
            <a:r>
              <a:rPr lang="en-US" baseline="0" dirty="0" smtClean="0"/>
              <a:t> / Design-build can turn into Build-Design.</a:t>
            </a: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71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01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62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25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23850" y="4797152"/>
            <a:ext cx="8496622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1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323528" y="6265887"/>
            <a:ext cx="8496944" cy="43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A7369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5" y="207963"/>
            <a:ext cx="8764588" cy="429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 descr="p.isagrouplmve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9100" y="2917825"/>
            <a:ext cx="1589088" cy="8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9"/>
          <p:cNvSpPr>
            <a:spLocks noGrp="1"/>
          </p:cNvSpPr>
          <p:nvPr>
            <p:ph idx="1"/>
          </p:nvPr>
        </p:nvSpPr>
        <p:spPr>
          <a:xfrm>
            <a:off x="553061" y="881596"/>
            <a:ext cx="7695962" cy="522427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26990" indent="-32699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7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" name="Segnaposto piè di pagina 2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51688" y="6492279"/>
            <a:ext cx="392312" cy="3657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DEF6B-FA2C-456F-BFD0-260B97F4363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880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9"/>
          <p:cNvSpPr>
            <a:spLocks noGrp="1"/>
          </p:cNvSpPr>
          <p:nvPr>
            <p:ph idx="1"/>
          </p:nvPr>
        </p:nvSpPr>
        <p:spPr>
          <a:xfrm>
            <a:off x="553061" y="1211978"/>
            <a:ext cx="7807668" cy="45932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7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" name="Segnaposto piè di pagina 2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35740-A4B9-46EF-A0AA-83645C25E5F7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90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9"/>
          <p:cNvSpPr>
            <a:spLocks noGrp="1"/>
          </p:cNvSpPr>
          <p:nvPr>
            <p:ph idx="1"/>
          </p:nvPr>
        </p:nvSpPr>
        <p:spPr>
          <a:xfrm>
            <a:off x="553061" y="881596"/>
            <a:ext cx="3694062" cy="522427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26990" indent="-326990">
              <a:buFontTx/>
              <a:buBlip>
                <a:blip r:embed="rId2"/>
              </a:buBlip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6" name="Segnaposto testo 19"/>
          <p:cNvSpPr>
            <a:spLocks noGrp="1"/>
          </p:cNvSpPr>
          <p:nvPr>
            <p:ph idx="12"/>
          </p:nvPr>
        </p:nvSpPr>
        <p:spPr>
          <a:xfrm>
            <a:off x="4556009" y="881596"/>
            <a:ext cx="3694062" cy="522427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26990" indent="-326990">
              <a:buFontTx/>
              <a:buBlip>
                <a:blip r:embed="rId2"/>
              </a:buBlip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11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" name="Segnaposto piè di pagina 2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56A0-727E-4BCB-BEF1-9772BC91DCEC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563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554109" y="5779349"/>
            <a:ext cx="7695962" cy="326517"/>
          </a:xfrm>
        </p:spPr>
        <p:txBody>
          <a:bodyPr lIns="44176" rIns="44176" anchor="b"/>
          <a:lstStyle>
            <a:lvl1pPr marL="0" indent="0">
              <a:buNone/>
              <a:defRPr sz="800" i="1" baseline="0">
                <a:solidFill>
                  <a:srgbClr val="898989"/>
                </a:solidFill>
              </a:defRPr>
            </a:lvl1pPr>
            <a:lvl2pPr marL="435522" indent="0">
              <a:buNone/>
              <a:defRPr sz="800"/>
            </a:lvl2pPr>
            <a:lvl3pPr marL="873827" indent="0">
              <a:buNone/>
              <a:defRPr sz="800"/>
            </a:lvl3pPr>
            <a:lvl4pPr marL="1309349" indent="0">
              <a:buNone/>
              <a:defRPr sz="800"/>
            </a:lvl4pPr>
            <a:lvl5pPr marL="1746262" indent="0">
              <a:buNone/>
              <a:defRPr sz="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Segnaposto immagine 12"/>
          <p:cNvSpPr>
            <a:spLocks noGrp="1"/>
          </p:cNvSpPr>
          <p:nvPr>
            <p:ph type="pic" sz="quarter" idx="13"/>
          </p:nvPr>
        </p:nvSpPr>
        <p:spPr>
          <a:xfrm>
            <a:off x="554109" y="881596"/>
            <a:ext cx="7695962" cy="4897753"/>
          </a:xfrm>
        </p:spPr>
        <p:txBody>
          <a:bodyPr/>
          <a:lstStyle/>
          <a:p>
            <a:pPr lvl="0"/>
            <a:endParaRPr lang="it-IT" noProof="0" dirty="0"/>
          </a:p>
        </p:txBody>
      </p:sp>
      <p:sp>
        <p:nvSpPr>
          <p:cNvPr id="5" name="Segnaposto piè di pagina 2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31FF0-AD4F-42FC-84B4-EB90B2D30537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928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51" tIns="49776" rIns="99551" bIns="49776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4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" name="Segnaposto numero diapositiva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39EF3-7C79-4020-809C-3E8A34014456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56545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7650"/>
            <a:ext cx="160813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6172200"/>
            <a:ext cx="209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719138"/>
            <a:ext cx="8120063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3" t="22418" r="30116"/>
          <a:stretch>
            <a:fillRect/>
          </a:stretch>
        </p:blipFill>
        <p:spPr bwMode="auto">
          <a:xfrm>
            <a:off x="8716963" y="715963"/>
            <a:ext cx="6826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22418" r="61111"/>
          <a:stretch>
            <a:fillRect/>
          </a:stretch>
        </p:blipFill>
        <p:spPr bwMode="auto">
          <a:xfrm>
            <a:off x="8510588" y="715963"/>
            <a:ext cx="6667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3"/>
          <p:cNvSpPr txBox="1"/>
          <p:nvPr userDrawn="1"/>
        </p:nvSpPr>
        <p:spPr>
          <a:xfrm rot="16200000">
            <a:off x="8037513" y="1146175"/>
            <a:ext cx="1219200" cy="184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>
              <a:defRPr/>
            </a:pPr>
            <a:r>
              <a:rPr lang="en-GB" sz="600" smtClean="0">
                <a:solidFill>
                  <a:srgbClr val="626464"/>
                </a:solidFill>
              </a:rPr>
              <a:t>www.permasteelisagroup.com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73608" y="6264549"/>
            <a:ext cx="506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FAEB8EE-21FF-4060-9D56-0E61C0DB82D7}" type="slidenum">
              <a:rPr lang="en-US" sz="10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44549" y="952098"/>
            <a:ext cx="7921254" cy="79216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latin typeface="Frutiger 45" panose="020B0500000000000000" pitchFamily="34" charset="0"/>
              </a:defRPr>
            </a:lvl1pPr>
          </a:lstStyle>
          <a:p>
            <a:pPr lvl="0"/>
            <a:r>
              <a:rPr lang="de-DE" noProof="0" smtClean="0">
                <a:latin typeface="Frutiger 45" panose="020B0500000000000000" pitchFamily="34" charset="0"/>
              </a:rPr>
              <a:t>Textmasterformat bearbeiten</a:t>
            </a:r>
          </a:p>
        </p:txBody>
      </p:sp>
      <p:sp>
        <p:nvSpPr>
          <p:cNvPr id="17" name="Inhaltsplatzhalter 1"/>
          <p:cNvSpPr>
            <a:spLocks noGrp="1"/>
          </p:cNvSpPr>
          <p:nvPr>
            <p:ph sz="quarter" idx="10" hasCustomPrompt="1"/>
          </p:nvPr>
        </p:nvSpPr>
        <p:spPr>
          <a:xfrm>
            <a:off x="244549" y="1977656"/>
            <a:ext cx="7931886" cy="4318793"/>
          </a:xfrm>
          <a:prstGeom prst="rect">
            <a:avLst/>
          </a:prstGeom>
        </p:spPr>
        <p:txBody>
          <a:bodyPr/>
          <a:lstStyle>
            <a:lvl1pPr marL="342900" indent="-342900">
              <a:buFont typeface="Symbol" panose="05050102010706020507" pitchFamily="18" charset="2"/>
              <a:buChar char="-"/>
              <a:defRPr sz="2400" baseline="0">
                <a:latin typeface="Frutiger 45" panose="020B0500000000000000" pitchFamily="34" charset="0"/>
              </a:defRPr>
            </a:lvl1pPr>
            <a:lvl2pPr marL="742950" indent="-285750">
              <a:buFont typeface="Symbol" panose="05050102010706020507" pitchFamily="18" charset="2"/>
              <a:buChar char="-"/>
              <a:defRPr sz="2000">
                <a:latin typeface="Frutiger 45" panose="020B0500000000000000" pitchFamily="34" charset="0"/>
              </a:defRPr>
            </a:lvl2pPr>
            <a:lvl3pPr marL="1143000" indent="-228600">
              <a:buFont typeface="Symbol" panose="05050102010706020507" pitchFamily="18" charset="2"/>
              <a:buChar char="-"/>
              <a:defRPr sz="2000">
                <a:latin typeface="Frutiger 45" panose="020B0500000000000000" pitchFamily="34" charset="0"/>
              </a:defRPr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1828800" indent="0">
              <a:buFont typeface="Symbol" panose="05050102010706020507" pitchFamily="18" charset="2"/>
              <a:buNone/>
              <a:defRPr/>
            </a:lvl5pPr>
            <a:lvl6pPr marL="2628900" indent="-342900">
              <a:buFont typeface="Symbol" panose="05050102010706020507" pitchFamily="18" charset="2"/>
              <a:buChar char="-"/>
              <a:defRPr>
                <a:latin typeface="Frutiger 45" panose="020B0500000000000000" pitchFamily="34" charset="0"/>
              </a:defRPr>
            </a:lvl6pPr>
          </a:lstStyle>
          <a:p>
            <a:r>
              <a:rPr lang="de-DE" dirty="0" smtClean="0">
                <a:latin typeface="Frutiger 45" panose="020B0500000000000000" pitchFamily="34" charset="0"/>
              </a:rPr>
              <a:t>Text / Aufzählungen</a:t>
            </a:r>
            <a:endParaRPr lang="de-DE" dirty="0">
              <a:latin typeface="+mn-lt"/>
            </a:endParaRPr>
          </a:p>
          <a:p>
            <a:pPr lvl="5"/>
            <a:endParaRPr lang="de-DE" dirty="0" smtClean="0">
              <a:latin typeface="Frutiger 45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49" y="195263"/>
            <a:ext cx="23050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8" descr="p.isagrouplmvert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9" y="298563"/>
            <a:ext cx="446235" cy="25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222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064250"/>
            <a:ext cx="247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96888"/>
            <a:ext cx="9158288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p.isagrouplmve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623888"/>
            <a:ext cx="79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623888"/>
            <a:ext cx="76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 rot="16200000">
            <a:off x="8063706" y="1259682"/>
            <a:ext cx="16224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altLang="it-IT" sz="700" dirty="0" smtClean="0">
                <a:solidFill>
                  <a:srgbClr val="62646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www.permasteelisagroup.com</a:t>
            </a:r>
          </a:p>
        </p:txBody>
      </p:sp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103189" y="-323850"/>
            <a:ext cx="90408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1" name="Segnaposto piè di pagina 20"/>
          <p:cNvSpPr>
            <a:spLocks noGrp="1"/>
          </p:cNvSpPr>
          <p:nvPr>
            <p:ph type="ftr" sz="quarter" idx="10"/>
          </p:nvPr>
        </p:nvSpPr>
        <p:spPr>
          <a:xfrm>
            <a:off x="566738" y="7158038"/>
            <a:ext cx="7967662" cy="403225"/>
          </a:xfrm>
        </p:spPr>
        <p:txBody>
          <a:bodyPr lIns="99569" tIns="49785" rIns="99569" bIns="497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21725" y="6191250"/>
            <a:ext cx="458788" cy="403225"/>
          </a:xfrm>
        </p:spPr>
        <p:txBody>
          <a:bodyPr lIns="99569" tIns="49785" rIns="99569" bIns="49785" anchor="ctr"/>
          <a:lstStyle>
            <a:lvl1pPr algn="ctr">
              <a:defRPr sz="1100">
                <a:solidFill>
                  <a:srgbClr val="898989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C49BD91-305C-4483-983D-0544C4FE7F24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357691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064250"/>
            <a:ext cx="247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96888"/>
            <a:ext cx="9158288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p.isagrouplmve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623888"/>
            <a:ext cx="79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623888"/>
            <a:ext cx="76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 rot="16200000">
            <a:off x="8063706" y="1259682"/>
            <a:ext cx="16224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altLang="it-IT" sz="700" dirty="0" smtClean="0">
                <a:solidFill>
                  <a:srgbClr val="62646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www.permasteelisagroup.com</a:t>
            </a:r>
          </a:p>
        </p:txBody>
      </p:sp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103189" y="-323850"/>
            <a:ext cx="90408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1" name="Segnaposto piè di pagina 20"/>
          <p:cNvSpPr>
            <a:spLocks noGrp="1"/>
          </p:cNvSpPr>
          <p:nvPr>
            <p:ph type="ftr" sz="quarter" idx="10"/>
          </p:nvPr>
        </p:nvSpPr>
        <p:spPr>
          <a:xfrm>
            <a:off x="566738" y="7158038"/>
            <a:ext cx="7967662" cy="403225"/>
          </a:xfrm>
        </p:spPr>
        <p:txBody>
          <a:bodyPr lIns="99569" tIns="49785" rIns="99569" bIns="497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21725" y="6191250"/>
            <a:ext cx="458788" cy="403225"/>
          </a:xfrm>
        </p:spPr>
        <p:txBody>
          <a:bodyPr lIns="99569" tIns="49785" rIns="99569" bIns="49785" anchor="ctr"/>
          <a:lstStyle>
            <a:lvl1pPr algn="ctr">
              <a:defRPr sz="1100">
                <a:solidFill>
                  <a:srgbClr val="898989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C49BD91-305C-4483-983D-0544C4FE7F24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210377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064250"/>
            <a:ext cx="247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96888"/>
            <a:ext cx="9158288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p.isagrouplmve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623888"/>
            <a:ext cx="79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623888"/>
            <a:ext cx="76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 rot="16200000">
            <a:off x="8063706" y="1259682"/>
            <a:ext cx="16224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altLang="it-IT" sz="700" dirty="0" smtClean="0">
                <a:solidFill>
                  <a:srgbClr val="62646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www.permasteelisagroup.com</a:t>
            </a:r>
          </a:p>
        </p:txBody>
      </p:sp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103189" y="-323850"/>
            <a:ext cx="90408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1" name="Segnaposto piè di pagina 20"/>
          <p:cNvSpPr>
            <a:spLocks noGrp="1"/>
          </p:cNvSpPr>
          <p:nvPr>
            <p:ph type="ftr" sz="quarter" idx="10"/>
          </p:nvPr>
        </p:nvSpPr>
        <p:spPr>
          <a:xfrm>
            <a:off x="566738" y="7158038"/>
            <a:ext cx="7967662" cy="403225"/>
          </a:xfrm>
        </p:spPr>
        <p:txBody>
          <a:bodyPr lIns="99569" tIns="49785" rIns="99569" bIns="497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21725" y="6191250"/>
            <a:ext cx="458788" cy="403225"/>
          </a:xfrm>
        </p:spPr>
        <p:txBody>
          <a:bodyPr lIns="99569" tIns="49785" rIns="99569" bIns="49785" anchor="ctr"/>
          <a:lstStyle>
            <a:lvl1pPr algn="ctr">
              <a:defRPr sz="1100">
                <a:solidFill>
                  <a:srgbClr val="898989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C49BD91-305C-4483-983D-0544C4FE7F24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011013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34938"/>
            <a:ext cx="8305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anner later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Calibri" pitchFamily="34" charset="0"/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fld id="{878104F6-6917-4872-BBC3-E7574EDF3669}" type="datetime1">
              <a:rPr lang="it-IT"/>
              <a:pPr>
                <a:defRPr/>
              </a:pPr>
              <a:t>18/03/2021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Calibri" pitchFamily="34" charset="0"/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077200" y="6569075"/>
            <a:ext cx="106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4E0F0-E4B8-4E76-AAE6-245A4B843D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64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09574" y="1125537"/>
            <a:ext cx="7966075" cy="541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A73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7A736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7A736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7A7369"/>
              </a:buClr>
              <a:buSzPts val="1800"/>
              <a:buFont typeface="Arial"/>
              <a:buChar char="–"/>
              <a:defRPr sz="1800" b="0" i="1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A736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09575" y="498475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477838" y="6496050"/>
            <a:ext cx="79819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064250"/>
            <a:ext cx="247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96888"/>
            <a:ext cx="9158288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p.isagrouplmve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623888"/>
            <a:ext cx="79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623888"/>
            <a:ext cx="76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 rot="16200000">
            <a:off x="8063706" y="1259682"/>
            <a:ext cx="16224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altLang="it-IT" sz="700" dirty="0" smtClean="0">
                <a:solidFill>
                  <a:srgbClr val="62646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www.permasteelisagroup.com</a:t>
            </a:r>
          </a:p>
        </p:txBody>
      </p:sp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103189" y="-323850"/>
            <a:ext cx="90408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1" name="Segnaposto piè di pagina 20"/>
          <p:cNvSpPr>
            <a:spLocks noGrp="1"/>
          </p:cNvSpPr>
          <p:nvPr>
            <p:ph type="ftr" sz="quarter" idx="10"/>
          </p:nvPr>
        </p:nvSpPr>
        <p:spPr>
          <a:xfrm>
            <a:off x="566738" y="7158038"/>
            <a:ext cx="7967662" cy="403225"/>
          </a:xfrm>
        </p:spPr>
        <p:txBody>
          <a:bodyPr lIns="99569" tIns="49785" rIns="99569" bIns="497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21725" y="6191250"/>
            <a:ext cx="458788" cy="403225"/>
          </a:xfrm>
        </p:spPr>
        <p:txBody>
          <a:bodyPr lIns="99569" tIns="49785" rIns="99569" bIns="49785" anchor="ctr"/>
          <a:lstStyle>
            <a:lvl1pPr algn="ctr">
              <a:defRPr sz="1100">
                <a:solidFill>
                  <a:srgbClr val="898989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C49BD91-305C-4483-983D-0544C4FE7F24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06776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" name="Segnaposto numero diapositiva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FDF3-6FB8-44FB-96A2-2C328302A9F5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171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itolo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229600" cy="504056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>
              <a:defRPr sz="2400">
                <a:solidFill>
                  <a:srgbClr val="7A736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107504" y="1124744"/>
            <a:ext cx="8207375" cy="5112568"/>
          </a:xfrm>
        </p:spPr>
        <p:txBody>
          <a:bodyPr>
            <a:norm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4"/>
          </p:nvPr>
        </p:nvSpPr>
        <p:spPr>
          <a:xfrm>
            <a:off x="477838" y="6496050"/>
            <a:ext cx="7981950" cy="365125"/>
          </a:xfrm>
        </p:spPr>
        <p:txBody>
          <a:bodyPr/>
          <a:lstStyle>
            <a:lvl1pPr algn="l">
              <a:defRPr sz="10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5"/>
          </p:nvPr>
        </p:nvSpPr>
        <p:spPr>
          <a:xfrm>
            <a:off x="8548688" y="6308725"/>
            <a:ext cx="431800" cy="365125"/>
          </a:xfrm>
        </p:spPr>
        <p:txBody>
          <a:bodyPr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F58341-966E-4A90-9462-FD6FEE1128F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001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34938"/>
            <a:ext cx="8305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anner later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Calibri" pitchFamily="34" charset="0"/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fld id="{878104F6-6917-4872-BBC3-E7574EDF3669}" type="datetime1">
              <a:rPr lang="it-IT"/>
              <a:pPr>
                <a:defRPr/>
              </a:pPr>
              <a:t>18/03/2021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Calibri" pitchFamily="34" charset="0"/>
                <a:ea typeface="ＭＳ Ｐゴシック" pitchFamily="-96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077200" y="6569075"/>
            <a:ext cx="106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4E0F0-E4B8-4E76-AAE6-245A4B843D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6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554109" y="5779349"/>
            <a:ext cx="7695962" cy="326517"/>
          </a:xfrm>
        </p:spPr>
        <p:txBody>
          <a:bodyPr lIns="44176" rIns="44176" anchor="b"/>
          <a:lstStyle>
            <a:lvl1pPr marL="0" indent="0">
              <a:buNone/>
              <a:defRPr sz="800" i="1" baseline="0">
                <a:solidFill>
                  <a:srgbClr val="898989"/>
                </a:solidFill>
              </a:defRPr>
            </a:lvl1pPr>
            <a:lvl2pPr marL="435522" indent="0">
              <a:buNone/>
              <a:defRPr sz="800"/>
            </a:lvl2pPr>
            <a:lvl3pPr marL="873827" indent="0">
              <a:buNone/>
              <a:defRPr sz="800"/>
            </a:lvl3pPr>
            <a:lvl4pPr marL="1309349" indent="0">
              <a:buNone/>
              <a:defRPr sz="800"/>
            </a:lvl4pPr>
            <a:lvl5pPr marL="1746262" indent="0">
              <a:buNone/>
              <a:defRPr sz="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Segnaposto immagine 12"/>
          <p:cNvSpPr>
            <a:spLocks noGrp="1"/>
          </p:cNvSpPr>
          <p:nvPr>
            <p:ph type="pic" sz="quarter" idx="13"/>
          </p:nvPr>
        </p:nvSpPr>
        <p:spPr>
          <a:xfrm>
            <a:off x="554109" y="881596"/>
            <a:ext cx="7695962" cy="4897753"/>
          </a:xfrm>
        </p:spPr>
        <p:txBody>
          <a:bodyPr/>
          <a:lstStyle/>
          <a:p>
            <a:pPr lvl="0"/>
            <a:endParaRPr lang="it-IT" noProof="0" dirty="0"/>
          </a:p>
        </p:txBody>
      </p:sp>
      <p:sp>
        <p:nvSpPr>
          <p:cNvPr id="5" name="Segnaposto piè di pagina 20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31FF0-AD4F-42FC-84B4-EB90B2D30537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69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9"/>
          <p:cNvSpPr>
            <a:spLocks noGrp="1"/>
          </p:cNvSpPr>
          <p:nvPr>
            <p:ph idx="1"/>
          </p:nvPr>
        </p:nvSpPr>
        <p:spPr>
          <a:xfrm>
            <a:off x="553061" y="1211978"/>
            <a:ext cx="7807668" cy="45932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7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" name="Segnaposto piè di pagina 2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35740-A4B9-46EF-A0AA-83645C25E5F7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557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Permasteelisa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9"/>
          <p:cNvSpPr>
            <a:spLocks noGrp="1"/>
          </p:cNvSpPr>
          <p:nvPr>
            <p:ph idx="1"/>
          </p:nvPr>
        </p:nvSpPr>
        <p:spPr>
          <a:xfrm>
            <a:off x="553061" y="881596"/>
            <a:ext cx="7695962" cy="522427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26990" indent="-32699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it-IT" noProof="0" dirty="0" smtClean="0"/>
              <a:t>Fare clic per modificare stili del testo dello schema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sp>
        <p:nvSpPr>
          <p:cNvPr id="7" name="Segnaposto titolo 18"/>
          <p:cNvSpPr>
            <a:spLocks noGrp="1"/>
          </p:cNvSpPr>
          <p:nvPr>
            <p:ph type="title"/>
          </p:nvPr>
        </p:nvSpPr>
        <p:spPr bwMode="auto">
          <a:xfrm>
            <a:off x="552496" y="-326516"/>
            <a:ext cx="8157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" name="Segnaposto piè di pagina 2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PRESENTATION TITLE | Section</a:t>
            </a: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51688" y="6492279"/>
            <a:ext cx="392312" cy="3657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DEF6B-FA2C-456F-BFD0-260B97F4363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263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064250"/>
            <a:ext cx="247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96888"/>
            <a:ext cx="9158288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p.isagrouplmve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623888"/>
            <a:ext cx="79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623888"/>
            <a:ext cx="76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 rot="16200000">
            <a:off x="8063706" y="1259682"/>
            <a:ext cx="16224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altLang="it-IT" sz="700" dirty="0" smtClean="0">
                <a:solidFill>
                  <a:srgbClr val="62646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www.permasteelisagroup.com</a:t>
            </a:r>
          </a:p>
        </p:txBody>
      </p:sp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103189" y="-323850"/>
            <a:ext cx="90408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1" name="Segnaposto piè di pagina 20"/>
          <p:cNvSpPr>
            <a:spLocks noGrp="1"/>
          </p:cNvSpPr>
          <p:nvPr>
            <p:ph type="ftr" sz="quarter" idx="10"/>
          </p:nvPr>
        </p:nvSpPr>
        <p:spPr>
          <a:xfrm>
            <a:off x="566738" y="7158038"/>
            <a:ext cx="7967662" cy="403225"/>
          </a:xfrm>
        </p:spPr>
        <p:txBody>
          <a:bodyPr lIns="99569" tIns="49785" rIns="99569" bIns="497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21725" y="6191250"/>
            <a:ext cx="458788" cy="403225"/>
          </a:xfrm>
        </p:spPr>
        <p:txBody>
          <a:bodyPr lIns="99569" tIns="49785" rIns="99569" bIns="49785" anchor="ctr"/>
          <a:lstStyle>
            <a:lvl1pPr algn="ctr">
              <a:defRPr sz="1100">
                <a:solidFill>
                  <a:srgbClr val="898989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C49BD91-305C-4483-983D-0544C4FE7F24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33741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064250"/>
            <a:ext cx="247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96888"/>
            <a:ext cx="9158288" cy="5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 descr="p.isagrouplmver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4450"/>
            <a:ext cx="7778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623888"/>
            <a:ext cx="79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623888"/>
            <a:ext cx="76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7"/>
          <p:cNvSpPr txBox="1">
            <a:spLocks noChangeArrowheads="1"/>
          </p:cNvSpPr>
          <p:nvPr userDrawn="1"/>
        </p:nvSpPr>
        <p:spPr bwMode="auto">
          <a:xfrm rot="16200000">
            <a:off x="8063706" y="1259682"/>
            <a:ext cx="16224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altLang="it-IT" sz="700" dirty="0" smtClean="0">
                <a:solidFill>
                  <a:srgbClr val="62646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www.permasteelisagroup.com</a:t>
            </a:r>
          </a:p>
        </p:txBody>
      </p:sp>
      <p:sp>
        <p:nvSpPr>
          <p:cNvPr id="9" name="Segnaposto titolo 18"/>
          <p:cNvSpPr>
            <a:spLocks noGrp="1"/>
          </p:cNvSpPr>
          <p:nvPr>
            <p:ph type="title"/>
          </p:nvPr>
        </p:nvSpPr>
        <p:spPr bwMode="auto">
          <a:xfrm>
            <a:off x="103189" y="-323850"/>
            <a:ext cx="90408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idx="1"/>
          </p:nvPr>
        </p:nvSpPr>
        <p:spPr bwMode="auto">
          <a:xfrm>
            <a:off x="-36512" y="1335088"/>
            <a:ext cx="912971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69" tIns="49785" rIns="99569" bIns="49785"/>
          <a:lstStyle/>
          <a:p>
            <a:pPr lvl="0"/>
            <a:r>
              <a:rPr lang="it-IT" altLang="en-US" noProof="0" dirty="0" smtClean="0"/>
              <a:t>Fare clic per modificare stili del testo dello schema</a:t>
            </a:r>
          </a:p>
          <a:p>
            <a:pPr lvl="1"/>
            <a:r>
              <a:rPr lang="it-IT" altLang="en-US" noProof="0" dirty="0" smtClean="0"/>
              <a:t>Secondo livello</a:t>
            </a:r>
          </a:p>
          <a:p>
            <a:pPr lvl="2"/>
            <a:r>
              <a:rPr lang="it-IT" altLang="en-US" noProof="0" dirty="0" smtClean="0"/>
              <a:t>Terzo livello</a:t>
            </a:r>
          </a:p>
          <a:p>
            <a:pPr lvl="3"/>
            <a:r>
              <a:rPr lang="it-IT" altLang="en-US" noProof="0" dirty="0" smtClean="0"/>
              <a:t>Quarto livello</a:t>
            </a:r>
          </a:p>
          <a:p>
            <a:pPr lvl="4"/>
            <a:r>
              <a:rPr lang="it-IT" altLang="en-US" noProof="0" dirty="0" smtClean="0"/>
              <a:t>Quinto livello</a:t>
            </a:r>
          </a:p>
        </p:txBody>
      </p:sp>
      <p:sp>
        <p:nvSpPr>
          <p:cNvPr id="11" name="Segnaposto piè di pagina 20"/>
          <p:cNvSpPr>
            <a:spLocks noGrp="1"/>
          </p:cNvSpPr>
          <p:nvPr>
            <p:ph type="ftr" sz="quarter" idx="10"/>
          </p:nvPr>
        </p:nvSpPr>
        <p:spPr>
          <a:xfrm>
            <a:off x="566738" y="7158038"/>
            <a:ext cx="7967662" cy="403225"/>
          </a:xfrm>
        </p:spPr>
        <p:txBody>
          <a:bodyPr lIns="99569" tIns="49785" rIns="99569" bIns="497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PRESENTATION TITLE | 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12" name="Segnaposto numero diapositiva 21"/>
          <p:cNvSpPr>
            <a:spLocks noGrp="1"/>
          </p:cNvSpPr>
          <p:nvPr>
            <p:ph type="sldNum" sz="quarter" idx="11"/>
          </p:nvPr>
        </p:nvSpPr>
        <p:spPr>
          <a:xfrm>
            <a:off x="8721725" y="6191250"/>
            <a:ext cx="458788" cy="403225"/>
          </a:xfrm>
        </p:spPr>
        <p:txBody>
          <a:bodyPr lIns="99569" tIns="49785" rIns="99569" bIns="49785" anchor="ctr"/>
          <a:lstStyle>
            <a:lvl1pPr algn="ctr">
              <a:defRPr sz="1100">
                <a:solidFill>
                  <a:srgbClr val="898989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C49BD91-305C-4483-983D-0544C4FE7F24}" type="slidenum">
              <a:rPr lang="it-IT" altLang="en-US"/>
              <a:pPr>
                <a:defRPr/>
              </a:pPr>
              <a:t>‹#›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0223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2975" y="6172200"/>
            <a:ext cx="2095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1113" y="450850"/>
            <a:ext cx="8120063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 descr="p.isagrouplmver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16913" y="190500"/>
            <a:ext cx="720725" cy="3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6963" y="715963"/>
            <a:ext cx="68262" cy="18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0588" y="715963"/>
            <a:ext cx="66675" cy="18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 rot="-5400000">
            <a:off x="7966869" y="1243807"/>
            <a:ext cx="1360487" cy="1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rgbClr val="626464"/>
                </a:solidFill>
                <a:latin typeface="Arial"/>
                <a:ea typeface="Arial"/>
                <a:cs typeface="Arial"/>
                <a:sym typeface="Arial"/>
              </a:rPr>
              <a:t>www.permasteelisagroup.com</a:t>
            </a:r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477838" y="6496050"/>
            <a:ext cx="79819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8D2A6-A51B-4E41-BB06-A15F23BC42F7}" type="datetime1">
              <a:rPr lang="de-DE" smtClean="0"/>
              <a:t>18.03.2021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5101A-3FBA-4448-9A62-2907C99B25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8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323872" y="5087285"/>
            <a:ext cx="8496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Project Delivery</a:t>
            </a:r>
            <a:endParaRPr sz="3600" dirty="0"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323528" y="6265887"/>
            <a:ext cx="8496944" cy="43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369"/>
              </a:buClr>
              <a:buSzPts val="1400"/>
              <a:buFont typeface="Arial"/>
              <a:buNone/>
            </a:pPr>
            <a:r>
              <a:rPr lang="en-US" dirty="0" smtClean="0"/>
              <a:t>FTI DIALOGUES</a:t>
            </a:r>
            <a:r>
              <a:rPr lang="en-US" sz="1400" b="1" i="0" u="none" strike="noStrike" cap="none" dirty="0" smtClean="0">
                <a:solidFill>
                  <a:srgbClr val="7A7369"/>
                </a:solidFill>
                <a:latin typeface="Arial"/>
                <a:ea typeface="Arial"/>
                <a:cs typeface="Arial"/>
                <a:sym typeface="Arial"/>
              </a:rPr>
              <a:t>| 03</a:t>
            </a:r>
            <a:r>
              <a:rPr lang="en-US" dirty="0" smtClean="0"/>
              <a:t>.19.2021</a:t>
            </a:r>
            <a:endParaRPr sz="1400" b="1" i="0" u="none" strike="noStrike" cap="none" dirty="0">
              <a:solidFill>
                <a:srgbClr val="7A73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Ubuntu"/>
                <a:ea typeface="Ubuntu"/>
                <a:cs typeface="Ubuntu"/>
                <a:sym typeface="Ubuntu"/>
              </a:rPr>
              <a:t>The PERMASTEELISA GROUP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47;p41"/>
          <p:cNvSpPr txBox="1"/>
          <p:nvPr/>
        </p:nvSpPr>
        <p:spPr>
          <a:xfrm>
            <a:off x="268913" y="3719799"/>
            <a:ext cx="3926489" cy="119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1400"/>
              <a:buFont typeface="Arial"/>
              <a:buChar char="•"/>
            </a:pPr>
            <a:r>
              <a:rPr lang="en-US" sz="16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+/- 1,100 engineers &amp; designers</a:t>
            </a:r>
            <a:endParaRPr lang="en-US" sz="16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16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17 design offices</a:t>
            </a:r>
            <a:endParaRPr lang="en-US" sz="16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16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9 manufacturing plants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1600" dirty="0" err="1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Permasteelisa</a:t>
            </a:r>
            <a:r>
              <a:rPr lang="en-US" sz="16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 + Gartner brands</a:t>
            </a:r>
            <a:endParaRPr sz="16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9" y="659876"/>
            <a:ext cx="6567015" cy="3059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r="19175" b="6198"/>
          <a:stretch/>
        </p:blipFill>
        <p:spPr>
          <a:xfrm>
            <a:off x="613809" y="5059646"/>
            <a:ext cx="1618348" cy="14393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26095" y="3350467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1800" b="1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A TRANSNATIONAL GLOBAL ENTERPRISE</a:t>
            </a:r>
            <a:endParaRPr lang="en-US" sz="1800" b="1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8621"/>
          <a:stretch/>
        </p:blipFill>
        <p:spPr>
          <a:xfrm>
            <a:off x="6761854" y="4470045"/>
            <a:ext cx="2139885" cy="143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7096" r="4167"/>
          <a:stretch/>
        </p:blipFill>
        <p:spPr>
          <a:xfrm>
            <a:off x="2339051" y="4962152"/>
            <a:ext cx="2309567" cy="163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13" y="4093914"/>
            <a:ext cx="1877602" cy="21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7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STATE of the MARKET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Up Arrow 1"/>
          <p:cNvSpPr/>
          <p:nvPr/>
        </p:nvSpPr>
        <p:spPr>
          <a:xfrm rot="18390778">
            <a:off x="1395874" y="1451130"/>
            <a:ext cx="430823" cy="914400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3036667">
            <a:off x="3326754" y="1464085"/>
            <a:ext cx="430823" cy="914400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0800000">
            <a:off x="2441743" y="3064135"/>
            <a:ext cx="430823" cy="914400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70211" y="2377520"/>
            <a:ext cx="2973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2800" b="1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Project Delivery</a:t>
            </a:r>
            <a:endParaRPr lang="en-US" sz="2800" b="1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12" name="Rectangle 11"/>
          <p:cNvSpPr/>
          <p:nvPr/>
        </p:nvSpPr>
        <p:spPr>
          <a:xfrm rot="3032454">
            <a:off x="3316024" y="1307566"/>
            <a:ext cx="166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2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Schedule</a:t>
            </a:r>
            <a:endParaRPr lang="en-US" sz="2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13" name="Rectangle 12"/>
          <p:cNvSpPr/>
          <p:nvPr/>
        </p:nvSpPr>
        <p:spPr>
          <a:xfrm rot="18446269">
            <a:off x="30737" y="1255295"/>
            <a:ext cx="1927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2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Innovation</a:t>
            </a:r>
            <a:endParaRPr lang="en-US" sz="2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4497" y="3978535"/>
            <a:ext cx="1385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2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Budget</a:t>
            </a:r>
            <a:endParaRPr lang="en-US" sz="2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17" name="Google Shape;447;p41"/>
          <p:cNvSpPr txBox="1"/>
          <p:nvPr/>
        </p:nvSpPr>
        <p:spPr>
          <a:xfrm>
            <a:off x="5048359" y="1908330"/>
            <a:ext cx="3533542" cy="2469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en-US" sz="2800" dirty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The result:  </a:t>
            </a:r>
            <a:r>
              <a:rPr lang="en-US" sz="2800" u="sng" dirty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GAPS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800" dirty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Responsibility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800" dirty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Schedule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800" dirty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Expectations</a:t>
            </a:r>
            <a:endParaRPr sz="28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3" y="4640882"/>
            <a:ext cx="2570651" cy="1667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119" y="4648547"/>
            <a:ext cx="5428023" cy="1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DECONSTRUCTING the INNOVATION CHALLENGE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985" y="2949927"/>
            <a:ext cx="2651341" cy="1200329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Budget validation</a:t>
            </a:r>
          </a:p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Design intent</a:t>
            </a:r>
          </a:p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Major non-starter</a:t>
            </a: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305550" y="973734"/>
            <a:ext cx="2594731" cy="386499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Ubuntu" panose="020B0604020202020204" charset="0"/>
              </a:rPr>
              <a:t>Conceptual</a:t>
            </a:r>
            <a:endParaRPr lang="en-US" sz="2000" b="1" dirty="0">
              <a:latin typeface="Ubuntu" panose="020B0604020202020204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2450375" y="1355014"/>
            <a:ext cx="3147310" cy="38649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Ubuntu" panose="020B0604020202020204" charset="0"/>
              </a:rPr>
              <a:t>Technical</a:t>
            </a:r>
            <a:endParaRPr lang="en-US" sz="2000" b="1" dirty="0">
              <a:latin typeface="Ubuntu" panose="020B0604020202020204" charset="0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4524866" y="1743725"/>
            <a:ext cx="3638745" cy="38649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Ubuntu" panose="020B0604020202020204" charset="0"/>
              </a:rPr>
              <a:t>Operational</a:t>
            </a:r>
            <a:endParaRPr lang="en-US" sz="2000" b="1" dirty="0">
              <a:latin typeface="Ubuntu" panose="020B060402020202020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39326" y="2949927"/>
            <a:ext cx="2658359" cy="1200329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Performance </a:t>
            </a:r>
          </a:p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Life-cycle exp.</a:t>
            </a:r>
          </a:p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</a:rPr>
              <a:t>Sch. Design works</a:t>
            </a: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b="40152"/>
          <a:stretch/>
        </p:blipFill>
        <p:spPr>
          <a:xfrm>
            <a:off x="334426" y="4307625"/>
            <a:ext cx="4549108" cy="18759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97685" y="2949926"/>
            <a:ext cx="2658359" cy="156966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Supply Chain </a:t>
            </a:r>
          </a:p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Validated pricing</a:t>
            </a:r>
          </a:p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</a:rPr>
              <a:t>Stakeholder risks &amp; expectations</a:t>
            </a: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10205" r="2198" b="20877"/>
          <a:stretch/>
        </p:blipFill>
        <p:spPr>
          <a:xfrm>
            <a:off x="4660350" y="4676955"/>
            <a:ext cx="3833201" cy="197171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05550" y="2403834"/>
            <a:ext cx="7858061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60553" y="2480891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1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Concept Des.</a:t>
            </a:r>
            <a:endParaRPr lang="en-US" sz="1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54199" y="2491261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1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100% SD</a:t>
            </a:r>
            <a:endParaRPr lang="en-US" sz="1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39059" y="2499044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1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100% DD</a:t>
            </a:r>
            <a:endParaRPr lang="en-US" sz="1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23812" y="2489790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400"/>
            </a:pPr>
            <a:r>
              <a:rPr lang="en-US" sz="18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~50% CD’s</a:t>
            </a:r>
            <a:endParaRPr lang="en-US" sz="1800" dirty="0">
              <a:solidFill>
                <a:srgbClr val="7A7369"/>
              </a:solidFill>
              <a:latin typeface="Ubuntu"/>
              <a:ea typeface="Ubuntu"/>
              <a:cs typeface="Ubuntu"/>
            </a:endParaRPr>
          </a:p>
        </p:txBody>
      </p:sp>
      <p:sp>
        <p:nvSpPr>
          <p:cNvPr id="22" name="Diamond 21"/>
          <p:cNvSpPr/>
          <p:nvPr/>
        </p:nvSpPr>
        <p:spPr>
          <a:xfrm>
            <a:off x="3250358" y="2279041"/>
            <a:ext cx="203584" cy="238355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546521" y="2276407"/>
            <a:ext cx="203584" cy="238355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5515310" y="2276407"/>
            <a:ext cx="203584" cy="238355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7578038" y="2279040"/>
            <a:ext cx="203584" cy="238355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15" grpId="0" animBg="1"/>
      <p:bldP spid="18" grpId="0" animBg="1"/>
      <p:bldP spid="19" grpId="0" animBg="1"/>
      <p:bldP spid="21" grpId="0" animBg="1"/>
      <p:bldP spid="24" grpId="0"/>
      <p:bldP spid="25" grpId="0"/>
      <p:bldP spid="26" grpId="0"/>
      <p:bldP spid="27" grpId="0"/>
      <p:bldP spid="22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NAVIGATING th</a:t>
            </a:r>
            <a:r>
              <a:rPr lang="en-US" dirty="0" smtClean="0">
                <a:latin typeface="Ubuntu"/>
                <a:ea typeface="Ubuntu"/>
                <a:cs typeface="Ubuntu"/>
                <a:sym typeface="Ubuntu"/>
              </a:rPr>
              <a:t>e INNOVATION PROCESS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47;p41"/>
          <p:cNvSpPr txBox="1"/>
          <p:nvPr/>
        </p:nvSpPr>
        <p:spPr>
          <a:xfrm>
            <a:off x="334425" y="649625"/>
            <a:ext cx="7966075" cy="2469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400"/>
            </a:pPr>
            <a:r>
              <a:rPr lang="en-US" sz="2800" b="1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What’s working</a:t>
            </a:r>
            <a:endParaRPr lang="en-US" sz="2800" b="1" u="sng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Up-front goal setting; what result would make this a successful process?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Roles &amp; Responsibilities within the project team</a:t>
            </a:r>
          </a:p>
          <a:p>
            <a:pPr marL="914400" lvl="1" indent="-342900">
              <a:buClr>
                <a:srgbClr val="898989"/>
              </a:buClr>
              <a:buSzPts val="1800"/>
              <a:buFont typeface="Ubuntu"/>
              <a:buChar char="○"/>
            </a:pPr>
            <a:r>
              <a:rPr lang="en-US" sz="2000" dirty="0">
                <a:solidFill>
                  <a:srgbClr val="7A7369"/>
                </a:solidFill>
                <a:latin typeface="Ubuntu"/>
                <a:ea typeface="Ubuntu"/>
                <a:cs typeface="Ubuntu"/>
              </a:rPr>
              <a:t>Duties can change from phase to </a:t>
            </a:r>
            <a:r>
              <a:rPr lang="en-US" sz="2000" dirty="0" smtClean="0">
                <a:solidFill>
                  <a:srgbClr val="7A7369"/>
                </a:solidFill>
                <a:latin typeface="Ubuntu"/>
                <a:ea typeface="Ubuntu"/>
                <a:cs typeface="Ubuntu"/>
              </a:rPr>
              <a:t>phase</a:t>
            </a:r>
          </a:p>
          <a:p>
            <a:pPr marL="914400" lvl="1" indent="-342900">
              <a:buClr>
                <a:srgbClr val="898989"/>
              </a:buClr>
              <a:buSzPts val="1800"/>
              <a:buFont typeface="Ubuntu"/>
              <a:buChar char="○"/>
            </a:pPr>
            <a:r>
              <a:rPr lang="en-US" sz="20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Design-assist v. Design-build v. delegated design, etc.</a:t>
            </a:r>
          </a:p>
          <a:p>
            <a:pPr marL="914400" lvl="1" indent="-342900">
              <a:buClr>
                <a:srgbClr val="898989"/>
              </a:buClr>
              <a:buSzPts val="1800"/>
              <a:buFont typeface="Ubuntu"/>
              <a:buChar char="○"/>
            </a:pPr>
            <a:r>
              <a:rPr lang="en-US" sz="20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Document the process</a:t>
            </a:r>
            <a:endParaRPr lang="en-US" sz="1800" dirty="0">
              <a:solidFill>
                <a:srgbClr val="89898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Understand as a team when the phases change</a:t>
            </a: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Know when to shift gears</a:t>
            </a:r>
            <a:endParaRPr sz="24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91" y="4158629"/>
            <a:ext cx="2961917" cy="2129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8544" y="3624466"/>
            <a:ext cx="2129483" cy="31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Ubuntu"/>
                <a:ea typeface="Ubuntu"/>
                <a:cs typeface="Ubuntu"/>
                <a:sym typeface="Ubuntu"/>
              </a:rPr>
              <a:t>PROCESS EXAMPLES – </a:t>
            </a:r>
            <a:r>
              <a:rPr lang="en-US" b="0" dirty="0" smtClean="0">
                <a:latin typeface="Ubuntu"/>
                <a:ea typeface="Ubuntu"/>
                <a:cs typeface="Ubuntu"/>
                <a:sym typeface="Ubuntu"/>
              </a:rPr>
              <a:t>Innovative Collaborations</a:t>
            </a:r>
            <a:endParaRPr b="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47;p41"/>
          <p:cNvSpPr txBox="1"/>
          <p:nvPr/>
        </p:nvSpPr>
        <p:spPr>
          <a:xfrm>
            <a:off x="334426" y="1268107"/>
            <a:ext cx="6207777" cy="210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sym typeface="Ubuntu"/>
              </a:rPr>
              <a:t>Deep collaborations at </a:t>
            </a:r>
            <a:r>
              <a:rPr lang="en-US" sz="2400" u="sng" dirty="0" smtClean="0">
                <a:solidFill>
                  <a:srgbClr val="7A7369"/>
                </a:solidFill>
                <a:latin typeface="Ubuntu"/>
                <a:sym typeface="Ubuntu"/>
              </a:rPr>
              <a:t>intersectional</a:t>
            </a:r>
            <a:r>
              <a:rPr lang="en-US" sz="2400" dirty="0" smtClean="0">
                <a:solidFill>
                  <a:srgbClr val="7A7369"/>
                </a:solidFill>
                <a:latin typeface="Ubuntu"/>
                <a:sym typeface="Ubuntu"/>
              </a:rPr>
              <a:t> points in the façade design process: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Thermal performance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Daylighting / Shading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New materials / New material usages</a:t>
            </a:r>
          </a:p>
          <a:p>
            <a:pPr>
              <a:buSzPts val="1400"/>
            </a:pP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indent="-285750">
              <a:buSzPts val="1400"/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98" y="1034592"/>
            <a:ext cx="2166103" cy="385084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20953359">
            <a:off x="396125" y="4569361"/>
            <a:ext cx="3799002" cy="1265440"/>
          </a:xfrm>
          <a:custGeom>
            <a:avLst/>
            <a:gdLst>
              <a:gd name="connsiteX0" fmla="*/ 0 w 3799002"/>
              <a:gd name="connsiteY0" fmla="*/ 1237160 h 1265440"/>
              <a:gd name="connsiteX1" fmla="*/ 933254 w 3799002"/>
              <a:gd name="connsiteY1" fmla="*/ 237919 h 1265440"/>
              <a:gd name="connsiteX2" fmla="*/ 2696066 w 3799002"/>
              <a:gd name="connsiteY2" fmla="*/ 77663 h 1265440"/>
              <a:gd name="connsiteX3" fmla="*/ 3799002 w 3799002"/>
              <a:gd name="connsiteY3" fmla="*/ 1265440 h 126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9002" h="1265440">
                <a:moveTo>
                  <a:pt x="0" y="1237160"/>
                </a:moveTo>
                <a:cubicBezTo>
                  <a:pt x="241955" y="834164"/>
                  <a:pt x="483910" y="431168"/>
                  <a:pt x="933254" y="237919"/>
                </a:cubicBezTo>
                <a:cubicBezTo>
                  <a:pt x="1382598" y="44669"/>
                  <a:pt x="2218441" y="-93591"/>
                  <a:pt x="2696066" y="77663"/>
                </a:cubicBezTo>
                <a:cubicBezTo>
                  <a:pt x="3173691" y="248916"/>
                  <a:pt x="3486346" y="757178"/>
                  <a:pt x="3799002" y="12654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31796" y="3996574"/>
            <a:ext cx="3167406" cy="1743959"/>
          </a:xfrm>
          <a:custGeom>
            <a:avLst/>
            <a:gdLst>
              <a:gd name="connsiteX0" fmla="*/ 0 w 3167406"/>
              <a:gd name="connsiteY0" fmla="*/ 1743959 h 1743959"/>
              <a:gd name="connsiteX1" fmla="*/ 1461154 w 3167406"/>
              <a:gd name="connsiteY1" fmla="*/ 1489435 h 1743959"/>
              <a:gd name="connsiteX2" fmla="*/ 2243579 w 3167406"/>
              <a:gd name="connsiteY2" fmla="*/ 1102936 h 1743959"/>
              <a:gd name="connsiteX3" fmla="*/ 2903455 w 3167406"/>
              <a:gd name="connsiteY3" fmla="*/ 367645 h 1743959"/>
              <a:gd name="connsiteX4" fmla="*/ 3167406 w 3167406"/>
              <a:gd name="connsiteY4" fmla="*/ 0 h 174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406" h="1743959">
                <a:moveTo>
                  <a:pt x="0" y="1743959"/>
                </a:moveTo>
                <a:cubicBezTo>
                  <a:pt x="543612" y="1670115"/>
                  <a:pt x="1087224" y="1596272"/>
                  <a:pt x="1461154" y="1489435"/>
                </a:cubicBezTo>
                <a:cubicBezTo>
                  <a:pt x="1835084" y="1382598"/>
                  <a:pt x="2003196" y="1289901"/>
                  <a:pt x="2243579" y="1102936"/>
                </a:cubicBezTo>
                <a:cubicBezTo>
                  <a:pt x="2483962" y="915971"/>
                  <a:pt x="2749484" y="551468"/>
                  <a:pt x="2903455" y="367645"/>
                </a:cubicBezTo>
                <a:cubicBezTo>
                  <a:pt x="3057426" y="183822"/>
                  <a:pt x="3112416" y="91911"/>
                  <a:pt x="316740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31796" y="4128549"/>
            <a:ext cx="0" cy="20502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1796" y="6178834"/>
            <a:ext cx="396862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47010" r="5209" b="15189"/>
          <a:stretch/>
        </p:blipFill>
        <p:spPr>
          <a:xfrm>
            <a:off x="4848887" y="3897929"/>
            <a:ext cx="3733014" cy="21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Ubuntu"/>
                <a:ea typeface="Ubuntu"/>
                <a:cs typeface="Ubuntu"/>
                <a:sym typeface="Ubuntu"/>
              </a:rPr>
              <a:t>PROCESS EXAMPLES – </a:t>
            </a:r>
            <a:r>
              <a:rPr lang="en-US" b="0" dirty="0" smtClean="0">
                <a:latin typeface="Ubuntu"/>
                <a:ea typeface="Ubuntu"/>
                <a:cs typeface="Ubuntu"/>
                <a:sym typeface="Ubuntu"/>
              </a:rPr>
              <a:t>Target Value Design</a:t>
            </a:r>
            <a:endParaRPr b="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47;p41"/>
          <p:cNvSpPr txBox="1"/>
          <p:nvPr/>
        </p:nvSpPr>
        <p:spPr>
          <a:xfrm>
            <a:off x="334426" y="672286"/>
            <a:ext cx="6254910" cy="210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sym typeface="Ubuntu"/>
              </a:rPr>
              <a:t>Collaborative give/take working towards a fixed target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Establish baseline quantities, prices, and assumptions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Multi-disciplinary involvement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Ideas / open cost items &amp; overall progress are openly tracked</a:t>
            </a:r>
          </a:p>
          <a:p>
            <a:pPr>
              <a:buSzPts val="1400"/>
            </a:pP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indent="-285750">
              <a:buSzPts val="1400"/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12" name="Google Shape;458;p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201"/>
            <a:ext cx="9144000" cy="30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365369" y="3591612"/>
            <a:ext cx="1781666" cy="131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r="20722" b="23299"/>
          <a:stretch/>
        </p:blipFill>
        <p:spPr>
          <a:xfrm>
            <a:off x="5734944" y="2040809"/>
            <a:ext cx="2565557" cy="18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8" y="2835313"/>
            <a:ext cx="2665771" cy="1908692"/>
          </a:xfrm>
          <a:prstGeom prst="rect">
            <a:avLst/>
          </a:prstGeom>
        </p:spPr>
      </p:pic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334426" y="27638"/>
            <a:ext cx="7966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Ubuntu"/>
                <a:ea typeface="Ubuntu"/>
                <a:cs typeface="Ubuntu"/>
                <a:sym typeface="Ubuntu"/>
              </a:rPr>
              <a:t>PROCESS EXAMPLES – </a:t>
            </a:r>
            <a:r>
              <a:rPr lang="en-US" b="0" dirty="0" smtClean="0">
                <a:latin typeface="Ubuntu"/>
                <a:ea typeface="Ubuntu"/>
                <a:cs typeface="Ubuntu"/>
                <a:sym typeface="Ubuntu"/>
              </a:rPr>
              <a:t>Design guardrails</a:t>
            </a:r>
            <a:endParaRPr b="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581901" y="6288112"/>
            <a:ext cx="369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47;p41"/>
          <p:cNvSpPr txBox="1"/>
          <p:nvPr/>
        </p:nvSpPr>
        <p:spPr>
          <a:xfrm>
            <a:off x="334426" y="672286"/>
            <a:ext cx="5208535" cy="210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400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sym typeface="Ubuntu"/>
              </a:rPr>
              <a:t>Establish boundaries / rules for key elements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Material limitations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Key points of escalation</a:t>
            </a:r>
          </a:p>
          <a:p>
            <a:pPr marL="457200" indent="-457200">
              <a:buSzPts val="1400"/>
              <a:buFont typeface="Arial"/>
              <a:buChar char="•"/>
            </a:pPr>
            <a:r>
              <a:rPr lang="en-US" sz="2400" dirty="0" smtClean="0">
                <a:solidFill>
                  <a:srgbClr val="7A7369"/>
                </a:solidFill>
                <a:latin typeface="Ubuntu"/>
                <a:ea typeface="Ubuntu"/>
                <a:cs typeface="Ubuntu"/>
                <a:sym typeface="Ubuntu"/>
              </a:rPr>
              <a:t>Iterative design &amp; cost validation </a:t>
            </a:r>
          </a:p>
          <a:p>
            <a:pPr>
              <a:buSzPts val="1400"/>
            </a:pPr>
            <a:endParaRPr lang="en-US" sz="2400" dirty="0">
              <a:solidFill>
                <a:srgbClr val="7A736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285750" indent="-285750">
              <a:buSzPts val="14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365369" y="3591612"/>
            <a:ext cx="1781666" cy="131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1" t="18282" r="4090"/>
          <a:stretch/>
        </p:blipFill>
        <p:spPr>
          <a:xfrm>
            <a:off x="5726984" y="692964"/>
            <a:ext cx="2573517" cy="2082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33" y="4459655"/>
            <a:ext cx="2770240" cy="1982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60" y="4459655"/>
            <a:ext cx="2808867" cy="1982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16" y="2835313"/>
            <a:ext cx="2667183" cy="19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/>
          <a:stretch>
            <a:fillRect/>
          </a:stretch>
        </p:blipFill>
        <p:spPr bwMode="auto">
          <a:xfrm>
            <a:off x="179388" y="182563"/>
            <a:ext cx="87852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1440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1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330</Words>
  <Application>Microsoft Office PowerPoint</Application>
  <PresentationFormat>On-screen Show (4:3)</PresentationFormat>
  <Paragraphs>72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Verdana</vt:lpstr>
      <vt:lpstr>Arial</vt:lpstr>
      <vt:lpstr>Symbol</vt:lpstr>
      <vt:lpstr>Frutiger 45</vt:lpstr>
      <vt:lpstr>Ubuntu</vt:lpstr>
      <vt:lpstr>MS PGothic</vt:lpstr>
      <vt:lpstr>MS PGothic</vt:lpstr>
      <vt:lpstr>Calibri</vt:lpstr>
      <vt:lpstr>Tema di Office</vt:lpstr>
      <vt:lpstr>3_Benutzerdefiniertes Design</vt:lpstr>
      <vt:lpstr>Project Delivery</vt:lpstr>
      <vt:lpstr>The PERMASTEELISA GROUP</vt:lpstr>
      <vt:lpstr>STATE of the MARKET</vt:lpstr>
      <vt:lpstr>DECONSTRUCTING the INNOVATION CHALLENGE</vt:lpstr>
      <vt:lpstr>NAVIGATING the INNOVATION PROCESS</vt:lpstr>
      <vt:lpstr>PROCESS EXAMPLES – Innovative Collaborations</vt:lpstr>
      <vt:lpstr>PROCESS EXAMPLES – Target Value Design</vt:lpstr>
      <vt:lpstr>PROCESS EXAMPLES – Design guardrails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 185 Austin, TX</dc:title>
  <dc:creator>Steve Abbring</dc:creator>
  <cp:lastModifiedBy>Steve Abbring</cp:lastModifiedBy>
  <cp:revision>125</cp:revision>
  <dcterms:modified xsi:type="dcterms:W3CDTF">2021-03-18T20:23:04Z</dcterms:modified>
</cp:coreProperties>
</file>